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4" r:id="rId4"/>
    <p:sldId id="281" r:id="rId5"/>
    <p:sldId id="276" r:id="rId6"/>
    <p:sldId id="282" r:id="rId7"/>
    <p:sldId id="265" r:id="rId8"/>
    <p:sldId id="266" r:id="rId9"/>
    <p:sldId id="275" r:id="rId10"/>
    <p:sldId id="259" r:id="rId11"/>
    <p:sldId id="274" r:id="rId12"/>
    <p:sldId id="280" r:id="rId13"/>
    <p:sldId id="268" r:id="rId14"/>
    <p:sldId id="269" r:id="rId15"/>
    <p:sldId id="279" r:id="rId16"/>
    <p:sldId id="278" r:id="rId17"/>
    <p:sldId id="270" r:id="rId18"/>
    <p:sldId id="271" r:id="rId19"/>
    <p:sldId id="272" r:id="rId20"/>
  </p:sldIdLst>
  <p:sldSz cx="12192000" cy="6858000"/>
  <p:notesSz cx="6858000" cy="9144000"/>
  <p:custShowLst>
    <p:custShow name="Custom Show 1" id="0">
      <p:sldLst>
        <p:sld r:id="rId2"/>
        <p:sld r:id="rId3"/>
        <p:sld r:id="rId4"/>
        <p:sld r:id="rId5"/>
        <p:sld r:id="rId11"/>
        <p:sld r:id="rId12"/>
        <p:sld r:id="rId13"/>
        <p:sld r:id="rId6"/>
        <p:sld r:id="rId7"/>
        <p:sld r:id="rId8"/>
        <p:sld r:id="rId9"/>
        <p:sld r:id="rId10"/>
        <p:sld r:id="rId14"/>
        <p:sld r:id="rId15"/>
        <p:sld r:id="rId16"/>
        <p:sld r:id="rId17"/>
        <p:sld r:id="rId18"/>
        <p:sld r:id="rId19"/>
        <p:sld r:id="rId2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7" autoAdjust="0"/>
    <p:restoredTop sz="94660"/>
  </p:normalViewPr>
  <p:slideViewPr>
    <p:cSldViewPr snapToGrid="0">
      <p:cViewPr>
        <p:scale>
          <a:sx n="50" d="100"/>
          <a:sy n="50" d="100"/>
        </p:scale>
        <p:origin x="618" y="10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A7F7CA10-DE8D-4969-BEE2-84733C42D023}"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272996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A7F7CA10-DE8D-4969-BEE2-84733C42D023}"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197765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A7F7CA10-DE8D-4969-BEE2-84733C42D023}"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2345636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A7F7CA10-DE8D-4969-BEE2-84733C42D023}"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3672819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F7CA10-DE8D-4969-BEE2-84733C42D023}"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2043375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A7F7CA10-DE8D-4969-BEE2-84733C42D023}" type="datetimeFigureOut">
              <a:rPr lang="en-US" smtClean="0"/>
              <a:t>8/1/2017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971016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A7F7CA10-DE8D-4969-BEE2-84733C42D023}" type="datetimeFigureOut">
              <a:rPr lang="en-US" smtClean="0"/>
              <a:t>8/1/2017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3879818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A7F7CA10-DE8D-4969-BEE2-84733C42D023}" type="datetimeFigureOut">
              <a:rPr lang="en-US" smtClean="0"/>
              <a:t>8/1/2017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385219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F7CA10-DE8D-4969-BEE2-84733C42D023}" type="datetimeFigureOut">
              <a:rPr lang="en-US" smtClean="0"/>
              <a:t>8/1/2017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582373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F7CA10-DE8D-4969-BEE2-84733C42D023}" type="datetimeFigureOut">
              <a:rPr lang="en-US" smtClean="0"/>
              <a:t>8/1/2017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2704146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F7CA10-DE8D-4969-BEE2-84733C42D023}" type="datetimeFigureOut">
              <a:rPr lang="en-US" smtClean="0"/>
              <a:t>8/1/2017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515D0C-EE65-45CB-ACC1-5F1BD259970C}" type="slidenum">
              <a:rPr lang="en-US" smtClean="0"/>
              <a:t>‹#›</a:t>
            </a:fld>
            <a:endParaRPr lang="en-US"/>
          </a:p>
        </p:txBody>
      </p:sp>
    </p:spTree>
    <p:extLst>
      <p:ext uri="{BB962C8B-B14F-4D97-AF65-F5344CB8AC3E}">
        <p14:creationId xmlns:p14="http://schemas.microsoft.com/office/powerpoint/2010/main" val="208199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7CA10-DE8D-4969-BEE2-84733C42D023}" type="datetimeFigureOut">
              <a:rPr lang="en-US" smtClean="0"/>
              <a:t>8/1/2017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515D0C-EE65-45CB-ACC1-5F1BD259970C}" type="slidenum">
              <a:rPr lang="en-US" smtClean="0"/>
              <a:t>‹#›</a:t>
            </a:fld>
            <a:endParaRPr lang="en-US"/>
          </a:p>
        </p:txBody>
      </p:sp>
    </p:spTree>
    <p:extLst>
      <p:ext uri="{BB962C8B-B14F-4D97-AF65-F5344CB8AC3E}">
        <p14:creationId xmlns:p14="http://schemas.microsoft.com/office/powerpoint/2010/main" val="1174083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gif"/><Relationship Id="rId11" Type="http://schemas.openxmlformats.org/officeDocument/2006/relationships/image" Target="../media/image2.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11" Type="http://schemas.openxmlformats.org/officeDocument/2006/relationships/image" Target="../media/image16.png"/><Relationship Id="rId5" Type="http://schemas.openxmlformats.org/officeDocument/2006/relationships/image" Target="../media/image9.gif"/><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9.gif"/><Relationship Id="rId12"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9.gif"/><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9.gif"/><Relationship Id="rId11" Type="http://schemas.openxmlformats.org/officeDocument/2006/relationships/image" Target="../media/image2.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9.gif"/><Relationship Id="rId11" Type="http://schemas.openxmlformats.org/officeDocument/2006/relationships/image" Target="../media/image18.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9.gi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9.gif"/><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9.gif"/><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20594"/>
            <a:ext cx="12192000" cy="2387600"/>
          </a:xfrm>
        </p:spPr>
        <p:txBody>
          <a:bodyPr>
            <a:normAutofit/>
          </a:bodyPr>
          <a:lstStyle/>
          <a:p>
            <a:r>
              <a:rPr lang="en-US" sz="2400" dirty="0">
                <a:latin typeface="Segoe UI Symbol" panose="020B0502040204020203" pitchFamily="34" charset="0"/>
                <a:ea typeface="Segoe UI Symbol" panose="020B0502040204020203" pitchFamily="34" charset="0"/>
              </a:rPr>
              <a:t>A free, open-source, client-side interface for generating </a:t>
            </a:r>
            <a:r>
              <a:rPr lang="en-US" sz="2400" dirty="0" err="1">
                <a:latin typeface="Segoe UI Symbol" panose="020B0502040204020203" pitchFamily="34" charset="0"/>
                <a:ea typeface="Segoe UI Symbol" panose="020B0502040204020203" pitchFamily="34" charset="0"/>
              </a:rPr>
              <a:t>Ethereum</a:t>
            </a:r>
            <a:r>
              <a:rPr lang="en-US" sz="2400" dirty="0">
                <a:latin typeface="Segoe UI Symbol" panose="020B0502040204020203" pitchFamily="34" charset="0"/>
                <a:ea typeface="Segoe UI Symbol" panose="020B0502040204020203" pitchFamily="34" charset="0"/>
              </a:rPr>
              <a:t> wallets &amp; more.</a:t>
            </a:r>
            <a:br>
              <a:rPr lang="en-US" sz="2400" dirty="0">
                <a:latin typeface="Segoe UI Symbol" panose="020B0502040204020203" pitchFamily="34" charset="0"/>
                <a:ea typeface="Segoe UI Symbol" panose="020B0502040204020203" pitchFamily="34" charset="0"/>
              </a:rPr>
            </a:br>
            <a:r>
              <a:rPr lang="en-US" sz="2400" dirty="0">
                <a:latin typeface="Segoe UI Symbol" panose="020B0502040204020203" pitchFamily="34" charset="0"/>
                <a:ea typeface="Segoe UI Symbol" panose="020B0502040204020203" pitchFamily="34" charset="0"/>
              </a:rPr>
              <a:t> </a:t>
            </a:r>
            <a:br>
              <a:rPr lang="en-US" sz="2400" dirty="0">
                <a:latin typeface="Segoe UI Symbol" panose="020B0502040204020203" pitchFamily="34" charset="0"/>
                <a:ea typeface="Segoe UI Symbol" panose="020B0502040204020203" pitchFamily="34" charset="0"/>
              </a:rPr>
            </a:br>
            <a:r>
              <a:rPr lang="en-US" sz="2400" dirty="0">
                <a:latin typeface="Segoe UI Symbol" panose="020B0502040204020203" pitchFamily="34" charset="0"/>
                <a:ea typeface="Segoe UI Symbol" panose="020B0502040204020203" pitchFamily="34" charset="0"/>
              </a:rPr>
              <a:t>Interact with the </a:t>
            </a:r>
            <a:r>
              <a:rPr lang="en-US" sz="2400" dirty="0" err="1">
                <a:latin typeface="Segoe UI Symbol" panose="020B0502040204020203" pitchFamily="34" charset="0"/>
                <a:ea typeface="Segoe UI Symbol" panose="020B0502040204020203" pitchFamily="34" charset="0"/>
              </a:rPr>
              <a:t>Ethereum</a:t>
            </a:r>
            <a:r>
              <a:rPr lang="en-US" sz="2400" dirty="0">
                <a:latin typeface="Segoe UI Symbol" panose="020B0502040204020203" pitchFamily="34" charset="0"/>
                <a:ea typeface="Segoe UI Symbol" panose="020B0502040204020203" pitchFamily="34" charset="0"/>
              </a:rPr>
              <a:t> blockchain easily &amp; securely.</a:t>
            </a:r>
            <a:br>
              <a:rPr lang="en-US" sz="2800" dirty="0">
                <a:latin typeface="Segoe UI Symbol" panose="020B0502040204020203" pitchFamily="34" charset="0"/>
                <a:ea typeface="Segoe UI Symbol" panose="020B0502040204020203" pitchFamily="34" charset="0"/>
              </a:rPr>
            </a:br>
            <a:endParaRPr lang="en-US" sz="2800" dirty="0">
              <a:latin typeface="Segoe UI Symbol" panose="020B0502040204020203" pitchFamily="34" charset="0"/>
              <a:ea typeface="Segoe UI Symbol" panose="020B0502040204020203" pitchFamily="34" charset="0"/>
            </a:endParaRPr>
          </a:p>
        </p:txBody>
      </p:sp>
      <p:sp>
        <p:nvSpPr>
          <p:cNvPr id="3" name="Subtitle 2"/>
          <p:cNvSpPr>
            <a:spLocks noGrp="1"/>
          </p:cNvSpPr>
          <p:nvPr>
            <p:ph type="subTitle" idx="1"/>
          </p:nvPr>
        </p:nvSpPr>
        <p:spPr>
          <a:xfrm>
            <a:off x="716836" y="6069507"/>
            <a:ext cx="2942493" cy="478669"/>
          </a:xfrm>
          <a:solidFill>
            <a:schemeClr val="bg1">
              <a:lumMod val="50000"/>
            </a:schemeClr>
          </a:solidFill>
        </p:spPr>
        <p:txBody>
          <a:bodyPr/>
          <a:lstStyle/>
          <a:p>
            <a:r>
              <a:rPr lang="en-US" dirty="0"/>
              <a:t>OPEN WALLET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329" y="318712"/>
            <a:ext cx="4870876" cy="2307257"/>
          </a:xfrm>
          <a:prstGeom prst="rect">
            <a:avLst/>
          </a:prstGeom>
        </p:spPr>
      </p:pic>
      <p:sp>
        <p:nvSpPr>
          <p:cNvPr id="6" name="Subtitle 2"/>
          <p:cNvSpPr txBox="1">
            <a:spLocks/>
          </p:cNvSpPr>
          <p:nvPr/>
        </p:nvSpPr>
        <p:spPr>
          <a:xfrm>
            <a:off x="8393082" y="6069506"/>
            <a:ext cx="2942493" cy="478669"/>
          </a:xfrm>
          <a:prstGeom prst="rect">
            <a:avLst/>
          </a:prstGeom>
          <a:solidFill>
            <a:schemeClr val="bg1">
              <a:lumMod val="50000"/>
            </a:schemeClr>
          </a:solidFill>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I’m New – Discover More about….(recommended for first timers)</a:t>
            </a:r>
          </a:p>
        </p:txBody>
      </p:sp>
      <p:sp>
        <p:nvSpPr>
          <p:cNvPr id="7" name="Subtitle 2"/>
          <p:cNvSpPr txBox="1">
            <a:spLocks/>
          </p:cNvSpPr>
          <p:nvPr/>
        </p:nvSpPr>
        <p:spPr>
          <a:xfrm>
            <a:off x="4623520" y="4957468"/>
            <a:ext cx="2942493" cy="478669"/>
          </a:xfrm>
          <a:prstGeom prst="rect">
            <a:avLst/>
          </a:prstGeom>
          <a:solidFill>
            <a:schemeClr val="tx2">
              <a:lumMod val="60000"/>
              <a:lumOff val="40000"/>
            </a:schemeClr>
          </a:solidFill>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Country/Choose Language</a:t>
            </a:r>
          </a:p>
        </p:txBody>
      </p:sp>
      <p:sp>
        <p:nvSpPr>
          <p:cNvPr id="8" name="Subtitle 2"/>
          <p:cNvSpPr txBox="1">
            <a:spLocks/>
          </p:cNvSpPr>
          <p:nvPr/>
        </p:nvSpPr>
        <p:spPr>
          <a:xfrm>
            <a:off x="4623519" y="6069507"/>
            <a:ext cx="2942493" cy="478669"/>
          </a:xfrm>
          <a:prstGeom prst="rect">
            <a:avLst/>
          </a:prstGeom>
          <a:solidFill>
            <a:schemeClr val="bg1">
              <a:lumMod val="5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CREATE NEW WALLET</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192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1140942" y="2785670"/>
            <a:ext cx="9907646" cy="369332"/>
          </a:xfrm>
          <a:prstGeom prst="rect">
            <a:avLst/>
          </a:prstGeom>
          <a:noFill/>
        </p:spPr>
        <p:txBody>
          <a:bodyPr wrap="square" rtlCol="0">
            <a:spAutoFit/>
          </a:bodyPr>
          <a:lstStyle/>
          <a:p>
            <a:pPr algn="ctr"/>
            <a:r>
              <a:rPr lang="en-US" dirty="0" err="1">
                <a:latin typeface="Segoe UI Symbol" panose="020B0502040204020203" pitchFamily="34" charset="0"/>
                <a:ea typeface="Segoe UI Symbol" panose="020B0502040204020203" pitchFamily="34" charset="0"/>
              </a:rPr>
              <a:t>MyEtherWallet</a:t>
            </a:r>
            <a:r>
              <a:rPr lang="en-US" dirty="0">
                <a:latin typeface="Segoe UI Symbol" panose="020B0502040204020203" pitchFamily="34" charset="0"/>
                <a:ea typeface="Segoe UI Symbol" panose="020B0502040204020203" pitchFamily="34" charset="0"/>
              </a:rPr>
              <a:t> is a CLIENT-SIDE wallet. This means that YOU the user, are in control</a:t>
            </a:r>
            <a:r>
              <a:rPr lang="en-US" dirty="0"/>
              <a:t>.</a:t>
            </a:r>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8577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1140942" y="1257875"/>
            <a:ext cx="9907646"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You are responsible for your sensitive information such as your private key and password</a:t>
            </a:r>
            <a:r>
              <a:rPr lang="en-US" dirty="0"/>
              <a:t>.</a:t>
            </a:r>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799" y="2126767"/>
            <a:ext cx="1694592" cy="1694592"/>
          </a:xfrm>
          <a:prstGeom prst="rect">
            <a:avLst/>
          </a:prstGeom>
        </p:spPr>
      </p:pic>
      <p:sp>
        <p:nvSpPr>
          <p:cNvPr id="9" name="TextBox 8"/>
          <p:cNvSpPr txBox="1"/>
          <p:nvPr/>
        </p:nvSpPr>
        <p:spPr>
          <a:xfrm>
            <a:off x="3220187" y="3697885"/>
            <a:ext cx="2303815" cy="369332"/>
          </a:xfrm>
          <a:prstGeom prst="rect">
            <a:avLst/>
          </a:prstGeom>
          <a:noFill/>
        </p:spPr>
        <p:txBody>
          <a:bodyPr wrap="square" rtlCol="0">
            <a:spAutoFit/>
          </a:bodyPr>
          <a:lstStyle/>
          <a:p>
            <a:pPr algn="ctr"/>
            <a:r>
              <a:rPr lang="en-US" dirty="0"/>
              <a:t>Private Key</a:t>
            </a:r>
          </a:p>
        </p:txBody>
      </p:sp>
      <p:sp>
        <p:nvSpPr>
          <p:cNvPr id="10" name="TextBox 9"/>
          <p:cNvSpPr txBox="1"/>
          <p:nvPr/>
        </p:nvSpPr>
        <p:spPr>
          <a:xfrm>
            <a:off x="6629211" y="3636693"/>
            <a:ext cx="2303815" cy="369332"/>
          </a:xfrm>
          <a:prstGeom prst="rect">
            <a:avLst/>
          </a:prstGeom>
          <a:noFill/>
        </p:spPr>
        <p:txBody>
          <a:bodyPr wrap="square" rtlCol="0">
            <a:spAutoFit/>
          </a:bodyPr>
          <a:lstStyle/>
          <a:p>
            <a:pPr algn="ctr"/>
            <a:r>
              <a:rPr lang="en-US" dirty="0"/>
              <a:t>Password</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4844" y="2372849"/>
            <a:ext cx="1352550" cy="131497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1263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0" y="1238250"/>
            <a:ext cx="12192000"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Losing your private key or password or failing to avoid phishing attacks will compromise your wallet</a:t>
            </a:r>
            <a:r>
              <a:rPr lang="en-US" dirty="0"/>
              <a:t>.</a:t>
            </a:r>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799" y="2126767"/>
            <a:ext cx="1694592" cy="1694592"/>
          </a:xfrm>
          <a:prstGeom prst="rect">
            <a:avLst/>
          </a:prstGeom>
        </p:spPr>
      </p:pic>
      <p:sp>
        <p:nvSpPr>
          <p:cNvPr id="9" name="TextBox 8"/>
          <p:cNvSpPr txBox="1"/>
          <p:nvPr/>
        </p:nvSpPr>
        <p:spPr>
          <a:xfrm>
            <a:off x="3220187" y="3697885"/>
            <a:ext cx="2303815" cy="369332"/>
          </a:xfrm>
          <a:prstGeom prst="rect">
            <a:avLst/>
          </a:prstGeom>
          <a:noFill/>
        </p:spPr>
        <p:txBody>
          <a:bodyPr wrap="square" rtlCol="0">
            <a:spAutoFit/>
          </a:bodyPr>
          <a:lstStyle/>
          <a:p>
            <a:pPr algn="ctr"/>
            <a:r>
              <a:rPr lang="en-US" dirty="0"/>
              <a:t>Private Key</a:t>
            </a:r>
          </a:p>
        </p:txBody>
      </p:sp>
      <p:sp>
        <p:nvSpPr>
          <p:cNvPr id="10" name="TextBox 9"/>
          <p:cNvSpPr txBox="1"/>
          <p:nvPr/>
        </p:nvSpPr>
        <p:spPr>
          <a:xfrm>
            <a:off x="6629211" y="3636693"/>
            <a:ext cx="2303815" cy="369332"/>
          </a:xfrm>
          <a:prstGeom prst="rect">
            <a:avLst/>
          </a:prstGeom>
          <a:noFill/>
        </p:spPr>
        <p:txBody>
          <a:bodyPr wrap="square" rtlCol="0">
            <a:spAutoFit/>
          </a:bodyPr>
          <a:lstStyle/>
          <a:p>
            <a:pPr algn="ctr"/>
            <a:r>
              <a:rPr lang="en-US" dirty="0"/>
              <a:t>Password</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4844" y="2372849"/>
            <a:ext cx="1352550" cy="131497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
        <p:nvSpPr>
          <p:cNvPr id="11" name="Rectangle 10"/>
          <p:cNvSpPr/>
          <p:nvPr/>
        </p:nvSpPr>
        <p:spPr>
          <a:xfrm>
            <a:off x="2731413" y="1749750"/>
            <a:ext cx="6726704" cy="307777"/>
          </a:xfrm>
          <a:prstGeom prst="rect">
            <a:avLst/>
          </a:prstGeom>
        </p:spPr>
        <p:txBody>
          <a:bodyPr wrap="square">
            <a:spAutoFit/>
          </a:bodyPr>
          <a:lstStyle/>
          <a:p>
            <a:pPr lvl="0" algn="ctr"/>
            <a:r>
              <a:rPr lang="en-US" sz="1400" i="1" dirty="0">
                <a:solidFill>
                  <a:prstClr val="black"/>
                </a:solidFill>
              </a:rPr>
              <a:t>We have great tips on how to secure your information including external hard wallets </a:t>
            </a:r>
          </a:p>
        </p:txBody>
      </p:sp>
    </p:spTree>
    <p:extLst>
      <p:ext uri="{BB962C8B-B14F-4D97-AF65-F5344CB8AC3E}">
        <p14:creationId xmlns:p14="http://schemas.microsoft.com/office/powerpoint/2010/main" val="3595295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835" y="1886945"/>
            <a:ext cx="1034152" cy="1033553"/>
          </a:xfrm>
          <a:prstGeom prst="rect">
            <a:avLst/>
          </a:prstGeom>
        </p:spPr>
      </p:pic>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1235" y="173750"/>
            <a:ext cx="12192000" cy="1477328"/>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By integrating Blockchain technology and creating a Decentralized environment, </a:t>
            </a:r>
          </a:p>
          <a:p>
            <a:pPr algn="ctr"/>
            <a:r>
              <a:rPr lang="en-US" dirty="0" err="1">
                <a:latin typeface="Segoe UI Symbol" panose="020B0502040204020203" pitchFamily="34" charset="0"/>
                <a:ea typeface="Segoe UI Symbol" panose="020B0502040204020203" pitchFamily="34" charset="0"/>
              </a:rPr>
              <a:t>MyEtherWallet</a:t>
            </a:r>
            <a:r>
              <a:rPr lang="en-US" dirty="0">
                <a:latin typeface="Segoe UI Symbol" panose="020B0502040204020203" pitchFamily="34" charset="0"/>
                <a:ea typeface="Segoe UI Symbol" panose="020B0502040204020203" pitchFamily="34" charset="0"/>
              </a:rPr>
              <a:t> allows you to take advantage of lower fees and most importantly, </a:t>
            </a:r>
          </a:p>
          <a:p>
            <a:pPr algn="ctr"/>
            <a:r>
              <a:rPr lang="en-US" dirty="0">
                <a:latin typeface="Segoe UI Symbol" panose="020B0502040204020203" pitchFamily="34" charset="0"/>
                <a:ea typeface="Segoe UI Symbol" panose="020B0502040204020203" pitchFamily="34" charset="0"/>
              </a:rPr>
              <a:t>being in full control of your private keys, passwords and your hard earned money</a:t>
            </a:r>
            <a:r>
              <a:rPr lang="en-US" dirty="0"/>
              <a:t>.</a:t>
            </a:r>
          </a:p>
          <a:p>
            <a:pPr algn="ctr"/>
            <a:endParaRPr lang="en-US" dirty="0"/>
          </a:p>
          <a:p>
            <a:pPr algn="ctr"/>
            <a:r>
              <a:rPr lang="en-US" dirty="0"/>
              <a:t>Basically YOU become the bank.</a:t>
            </a:r>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852680" y="3662933"/>
            <a:ext cx="2303815" cy="369332"/>
          </a:xfrm>
          <a:prstGeom prst="rect">
            <a:avLst/>
          </a:prstGeom>
          <a:noFill/>
        </p:spPr>
        <p:txBody>
          <a:bodyPr wrap="square" rtlCol="0">
            <a:spAutoFit/>
          </a:bodyPr>
          <a:lstStyle/>
          <a:p>
            <a:pPr algn="ctr"/>
            <a:r>
              <a:rPr lang="en-US" dirty="0"/>
              <a:t>You</a:t>
            </a:r>
          </a:p>
        </p:txBody>
      </p:sp>
      <p:sp>
        <p:nvSpPr>
          <p:cNvPr id="2" name="Callout: Line 1"/>
          <p:cNvSpPr/>
          <p:nvPr/>
        </p:nvSpPr>
        <p:spPr>
          <a:xfrm>
            <a:off x="3902478" y="1918321"/>
            <a:ext cx="4730031" cy="2348877"/>
          </a:xfrm>
          <a:prstGeom prst="borderCallout1">
            <a:avLst>
              <a:gd name="adj1" fmla="val 50608"/>
              <a:gd name="adj2" fmla="val -672"/>
              <a:gd name="adj3" fmla="val 50862"/>
              <a:gd name="adj4" fmla="val -27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316" y="2599492"/>
            <a:ext cx="1054583" cy="105458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0365" y="2681489"/>
            <a:ext cx="934256" cy="90830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2689" y="2403722"/>
            <a:ext cx="1163799" cy="116379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7249" y="2535477"/>
            <a:ext cx="1072295" cy="1072295"/>
          </a:xfrm>
          <a:prstGeom prst="rect">
            <a:avLst/>
          </a:prstGeom>
        </p:spPr>
      </p:pic>
      <p:sp>
        <p:nvSpPr>
          <p:cNvPr id="17" name="TextBox 16"/>
          <p:cNvSpPr txBox="1"/>
          <p:nvPr/>
        </p:nvSpPr>
        <p:spPr>
          <a:xfrm>
            <a:off x="8802945" y="2535477"/>
            <a:ext cx="1178703" cy="1200329"/>
          </a:xfrm>
          <a:prstGeom prst="rect">
            <a:avLst/>
          </a:prstGeom>
          <a:noFill/>
        </p:spPr>
        <p:txBody>
          <a:bodyPr wrap="square" rtlCol="0">
            <a:spAutoFit/>
          </a:bodyPr>
          <a:lstStyle/>
          <a:p>
            <a:pPr algn="ctr"/>
            <a:r>
              <a:rPr lang="en-US" sz="7200" dirty="0">
                <a:solidFill>
                  <a:schemeClr val="bg1">
                    <a:lumMod val="50000"/>
                  </a:schemeClr>
                </a:solidFill>
              </a:rPr>
              <a:t>+</a:t>
            </a:r>
          </a:p>
        </p:txBody>
      </p:sp>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2084" y="2985621"/>
            <a:ext cx="363955" cy="363955"/>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83" y="2393513"/>
            <a:ext cx="1053399" cy="1053399"/>
          </a:xfrm>
          <a:prstGeom prst="rect">
            <a:avLst/>
          </a:prstGeom>
        </p:spPr>
      </p:pic>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87622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a:off x="3478463" y="3215996"/>
            <a:ext cx="511830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852678" y="3784429"/>
            <a:ext cx="2303815" cy="369332"/>
          </a:xfrm>
          <a:prstGeom prst="rect">
            <a:avLst/>
          </a:prstGeom>
          <a:noFill/>
        </p:spPr>
        <p:txBody>
          <a:bodyPr wrap="square" rtlCol="0">
            <a:spAutoFit/>
          </a:bodyPr>
          <a:lstStyle/>
          <a:p>
            <a:pPr algn="ctr"/>
            <a:r>
              <a:rPr lang="en-US" dirty="0"/>
              <a:t>You</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5319" y="2818994"/>
            <a:ext cx="934256" cy="90830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2687" y="2620630"/>
            <a:ext cx="1163799" cy="1163799"/>
          </a:xfrm>
          <a:prstGeom prst="rect">
            <a:avLst/>
          </a:prstGeom>
        </p:spPr>
      </p:pic>
      <p:sp>
        <p:nvSpPr>
          <p:cNvPr id="5" name="Rectangle 4"/>
          <p:cNvSpPr/>
          <p:nvPr/>
        </p:nvSpPr>
        <p:spPr>
          <a:xfrm>
            <a:off x="-1235" y="177867"/>
            <a:ext cx="12191999" cy="1477328"/>
          </a:xfrm>
          <a:prstGeom prst="rect">
            <a:avLst/>
          </a:prstGeom>
        </p:spPr>
        <p:txBody>
          <a:bodyPr wrap="square">
            <a:spAutoFit/>
          </a:bodyPr>
          <a:lstStyle/>
          <a:p>
            <a:pPr algn="ctr"/>
            <a:r>
              <a:rPr lang="en-US" dirty="0">
                <a:latin typeface="Segoe UI Symbol" panose="020B0502040204020203" pitchFamily="34" charset="0"/>
                <a:ea typeface="Segoe UI Symbol" panose="020B0502040204020203" pitchFamily="34" charset="0"/>
              </a:rPr>
              <a:t>What happens when you generate a wallet?</a:t>
            </a:r>
          </a:p>
          <a:p>
            <a:pPr algn="ctr"/>
            <a:endParaRPr lang="en-US" dirty="0">
              <a:latin typeface="Segoe UI Symbol" panose="020B0502040204020203" pitchFamily="34" charset="0"/>
              <a:ea typeface="Segoe UI Symbol" panose="020B0502040204020203" pitchFamily="34" charset="0"/>
            </a:endParaRPr>
          </a:p>
          <a:p>
            <a:pPr algn="ctr"/>
            <a:r>
              <a:rPr lang="en-US" dirty="0">
                <a:latin typeface="Segoe UI Symbol" panose="020B0502040204020203" pitchFamily="34" charset="0"/>
                <a:ea typeface="Segoe UI Symbol" panose="020B0502040204020203" pitchFamily="34" charset="0"/>
              </a:rPr>
              <a:t>A Password is submitted by you the user and </a:t>
            </a:r>
            <a:r>
              <a:rPr lang="en-US" dirty="0" err="1">
                <a:latin typeface="Segoe UI Symbol" panose="020B0502040204020203" pitchFamily="34" charset="0"/>
                <a:ea typeface="Segoe UI Symbol" panose="020B0502040204020203" pitchFamily="34" charset="0"/>
              </a:rPr>
              <a:t>MyEtherWallet</a:t>
            </a:r>
            <a:r>
              <a:rPr lang="en-US" dirty="0">
                <a:latin typeface="Segoe UI Symbol" panose="020B0502040204020203" pitchFamily="34" charset="0"/>
                <a:ea typeface="Segoe UI Symbol" panose="020B0502040204020203" pitchFamily="34" charset="0"/>
              </a:rPr>
              <a:t> generates a Private Key/</a:t>
            </a:r>
            <a:r>
              <a:rPr lang="en-US" dirty="0" err="1">
                <a:latin typeface="Segoe UI Symbol" panose="020B0502040204020203" pitchFamily="34" charset="0"/>
                <a:ea typeface="Segoe UI Symbol" panose="020B0502040204020203" pitchFamily="34" charset="0"/>
              </a:rPr>
              <a:t>Keystore</a:t>
            </a:r>
            <a:r>
              <a:rPr lang="en-US" dirty="0">
                <a:latin typeface="Segoe UI Symbol" panose="020B0502040204020203" pitchFamily="34" charset="0"/>
                <a:ea typeface="Segoe UI Symbol" panose="020B0502040204020203" pitchFamily="34" charset="0"/>
              </a:rPr>
              <a:t> File</a:t>
            </a:r>
          </a:p>
          <a:p>
            <a:pPr algn="ctr"/>
            <a:endParaRPr lang="en-US" dirty="0">
              <a:latin typeface="Segoe UI Symbol" panose="020B0502040204020203" pitchFamily="34" charset="0"/>
              <a:ea typeface="Segoe UI Symbol" panose="020B0502040204020203" pitchFamily="34" charset="0"/>
            </a:endParaRPr>
          </a:p>
          <a:p>
            <a:pPr algn="ctr"/>
            <a:r>
              <a:rPr lang="en-US" dirty="0">
                <a:latin typeface="Segoe UI Symbol" panose="020B0502040204020203" pitchFamily="34" charset="0"/>
                <a:ea typeface="Segoe UI Symbol" panose="020B0502040204020203" pitchFamily="34" charset="0"/>
              </a:rPr>
              <a:t>You will need BOTH the Password and Private Key or File to access your wallet from your computer, or node</a:t>
            </a:r>
            <a:r>
              <a:rPr lang="en-US" dirty="0"/>
              <a:t>.</a:t>
            </a: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6074" y="2317839"/>
            <a:ext cx="1178775" cy="11787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898" y="1873674"/>
            <a:ext cx="1034152" cy="1033553"/>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9262" y="2770440"/>
            <a:ext cx="1044283" cy="1044283"/>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29980" y="2360769"/>
            <a:ext cx="1690330" cy="1710453"/>
          </a:xfrm>
          <a:prstGeom prst="rect">
            <a:avLst/>
          </a:prstGeom>
        </p:spPr>
      </p:pic>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8990" y="2480023"/>
            <a:ext cx="1181100" cy="1181100"/>
          </a:xfrm>
          <a:prstGeom prst="rect">
            <a:avLst/>
          </a:prstGeom>
        </p:spPr>
      </p:pic>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5604" y="2514854"/>
            <a:ext cx="1212444" cy="1212444"/>
          </a:xfrm>
          <a:prstGeom prst="rect">
            <a:avLst/>
          </a:prstGeom>
        </p:spPr>
      </p:pic>
      <p:pic>
        <p:nvPicPr>
          <p:cNvPr id="37" name="Audio 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0533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38" y="2196104"/>
            <a:ext cx="1690330" cy="1710453"/>
          </a:xfrm>
          <a:prstGeom prst="rect">
            <a:avLst/>
          </a:prstGeom>
        </p:spPr>
      </p:pic>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852680" y="3662933"/>
            <a:ext cx="2303815" cy="369332"/>
          </a:xfrm>
          <a:prstGeom prst="rect">
            <a:avLst/>
          </a:prstGeom>
          <a:noFill/>
        </p:spPr>
        <p:txBody>
          <a:bodyPr wrap="square" rtlCol="0">
            <a:spAutoFit/>
          </a:bodyPr>
          <a:lstStyle/>
          <a:p>
            <a:pPr algn="ctr"/>
            <a:r>
              <a:rPr lang="en-US" dirty="0"/>
              <a:t>You</a:t>
            </a:r>
          </a:p>
        </p:txBody>
      </p:sp>
      <p:sp>
        <p:nvSpPr>
          <p:cNvPr id="2" name="Callout: Line 1"/>
          <p:cNvSpPr/>
          <p:nvPr/>
        </p:nvSpPr>
        <p:spPr>
          <a:xfrm>
            <a:off x="3902478" y="1918321"/>
            <a:ext cx="4730031" cy="2348877"/>
          </a:xfrm>
          <a:prstGeom prst="borderCallout1">
            <a:avLst>
              <a:gd name="adj1" fmla="val 50608"/>
              <a:gd name="adj2" fmla="val -672"/>
              <a:gd name="adj3" fmla="val 50862"/>
              <a:gd name="adj4" fmla="val -27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8254" y="2553310"/>
            <a:ext cx="1054583" cy="1054583"/>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8612" y="2626450"/>
            <a:ext cx="934256" cy="908304"/>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2689" y="2403722"/>
            <a:ext cx="1163799" cy="1163799"/>
          </a:xfrm>
          <a:prstGeom prst="rect">
            <a:avLst/>
          </a:prstGeom>
        </p:spPr>
      </p:pic>
      <p:sp>
        <p:nvSpPr>
          <p:cNvPr id="5" name="Rectangle 4"/>
          <p:cNvSpPr/>
          <p:nvPr/>
        </p:nvSpPr>
        <p:spPr>
          <a:xfrm>
            <a:off x="0" y="525422"/>
            <a:ext cx="12191999" cy="923330"/>
          </a:xfrm>
          <a:prstGeom prst="rect">
            <a:avLst/>
          </a:prstGeom>
        </p:spPr>
        <p:txBody>
          <a:bodyPr wrap="square">
            <a:spAutoFit/>
          </a:bodyPr>
          <a:lstStyle/>
          <a:p>
            <a:pPr algn="ctr"/>
            <a:r>
              <a:rPr lang="en-US" dirty="0">
                <a:latin typeface="Segoe UI Symbol" panose="020B0502040204020203" pitchFamily="34" charset="0"/>
                <a:ea typeface="Segoe UI Symbol" panose="020B0502040204020203" pitchFamily="34" charset="0"/>
              </a:rPr>
              <a:t>Once your wallet is generated you can use our interface to:</a:t>
            </a:r>
          </a:p>
          <a:p>
            <a:pPr algn="ctr"/>
            <a:endParaRPr lang="en-US" dirty="0">
              <a:latin typeface="Segoe UI Symbol" panose="020B0502040204020203" pitchFamily="34" charset="0"/>
              <a:ea typeface="Segoe UI Symbol" panose="020B0502040204020203" pitchFamily="34" charset="0"/>
            </a:endParaRPr>
          </a:p>
          <a:p>
            <a:pPr algn="ctr"/>
            <a:r>
              <a:rPr lang="en-US" dirty="0">
                <a:latin typeface="Segoe UI Symbol" panose="020B0502040204020203" pitchFamily="34" charset="0"/>
                <a:ea typeface="Segoe UI Symbol" panose="020B0502040204020203" pitchFamily="34" charset="0"/>
              </a:rPr>
              <a:t>access your wallet, view balances, swap tokens and send/receive </a:t>
            </a:r>
            <a:r>
              <a:rPr lang="en-US" dirty="0" err="1">
                <a:latin typeface="Segoe UI Symbol" panose="020B0502040204020203" pitchFamily="34" charset="0"/>
                <a:ea typeface="Segoe UI Symbol" panose="020B0502040204020203" pitchFamily="34" charset="0"/>
              </a:rPr>
              <a:t>cryptocurreny</a:t>
            </a:r>
            <a:r>
              <a:rPr lang="en-US" dirty="0">
                <a:latin typeface="Segoe UI Symbol" panose="020B0502040204020203" pitchFamily="34" charset="0"/>
                <a:ea typeface="Segoe UI Symbol" panose="020B0502040204020203" pitchFamily="34" charset="0"/>
              </a:rPr>
              <a:t> through a third party exchange</a:t>
            </a:r>
            <a:r>
              <a:rPr lang="en-US" dirty="0"/>
              <a:t>.</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511" y="4633498"/>
            <a:ext cx="1034152" cy="1033553"/>
          </a:xfrm>
          <a:prstGeom prst="rect">
            <a:avLst/>
          </a:prstGeom>
        </p:spPr>
      </p:pic>
      <p:cxnSp>
        <p:nvCxnSpPr>
          <p:cNvPr id="20" name="Straight Connector 19"/>
          <p:cNvCxnSpPr>
            <a:stCxn id="9" idx="2"/>
            <a:endCxn id="16" idx="0"/>
          </p:cNvCxnSpPr>
          <p:nvPr/>
        </p:nvCxnSpPr>
        <p:spPr>
          <a:xfrm flipH="1">
            <a:off x="2004587" y="4032265"/>
            <a:ext cx="1" cy="601233"/>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2359" y="2000248"/>
            <a:ext cx="2266950" cy="2266950"/>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49193" y="2691383"/>
            <a:ext cx="971550" cy="971550"/>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94451" y="2547755"/>
            <a:ext cx="1072295" cy="1072295"/>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243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llout: Line 17"/>
          <p:cNvSpPr/>
          <p:nvPr/>
        </p:nvSpPr>
        <p:spPr>
          <a:xfrm rot="10800000">
            <a:off x="3902478" y="1918321"/>
            <a:ext cx="4730031" cy="2348877"/>
          </a:xfrm>
          <a:prstGeom prst="borderCallout1">
            <a:avLst>
              <a:gd name="adj1" fmla="val 50608"/>
              <a:gd name="adj2" fmla="val -672"/>
              <a:gd name="adj3" fmla="val 50862"/>
              <a:gd name="adj4" fmla="val -27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852680" y="3662933"/>
            <a:ext cx="2303815" cy="369332"/>
          </a:xfrm>
          <a:prstGeom prst="rect">
            <a:avLst/>
          </a:prstGeom>
          <a:noFill/>
        </p:spPr>
        <p:txBody>
          <a:bodyPr wrap="square" rtlCol="0">
            <a:spAutoFit/>
          </a:bodyPr>
          <a:lstStyle/>
          <a:p>
            <a:pPr algn="ctr"/>
            <a:r>
              <a:rPr lang="en-US" dirty="0"/>
              <a:t>You</a:t>
            </a:r>
          </a:p>
        </p:txBody>
      </p:sp>
      <p:sp>
        <p:nvSpPr>
          <p:cNvPr id="2" name="Callout: Line 1"/>
          <p:cNvSpPr/>
          <p:nvPr/>
        </p:nvSpPr>
        <p:spPr>
          <a:xfrm>
            <a:off x="3902478" y="1918321"/>
            <a:ext cx="4730031" cy="2348877"/>
          </a:xfrm>
          <a:prstGeom prst="borderCallout1">
            <a:avLst>
              <a:gd name="adj1" fmla="val 50608"/>
              <a:gd name="adj2" fmla="val -672"/>
              <a:gd name="adj3" fmla="val 50862"/>
              <a:gd name="adj4" fmla="val -27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316" y="2599492"/>
            <a:ext cx="1054583" cy="105458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0365" y="2681489"/>
            <a:ext cx="934256" cy="90830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2689" y="2403722"/>
            <a:ext cx="1163799" cy="116379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7249" y="2535477"/>
            <a:ext cx="1072295" cy="1072295"/>
          </a:xfrm>
          <a:prstGeom prst="rect">
            <a:avLst/>
          </a:prstGeom>
        </p:spPr>
      </p:pic>
      <p:sp>
        <p:nvSpPr>
          <p:cNvPr id="5" name="Rectangle 4"/>
          <p:cNvSpPr/>
          <p:nvPr/>
        </p:nvSpPr>
        <p:spPr>
          <a:xfrm>
            <a:off x="763199" y="-203510"/>
            <a:ext cx="11008587" cy="2308324"/>
          </a:xfrm>
          <a:prstGeom prst="rect">
            <a:avLst/>
          </a:prstGeom>
        </p:spPr>
        <p:txBody>
          <a:bodyPr wrap="square">
            <a:spAutoFit/>
          </a:bodyPr>
          <a:lstStyle/>
          <a:p>
            <a:pPr algn="ctr"/>
            <a:br>
              <a:rPr lang="en-US" dirty="0">
                <a:latin typeface="Segoe UI Symbol" panose="020B0502040204020203" pitchFamily="34" charset="0"/>
                <a:ea typeface="Segoe UI Symbol" panose="020B0502040204020203" pitchFamily="34" charset="0"/>
              </a:rPr>
            </a:br>
            <a:r>
              <a:rPr lang="en-US" b="1" dirty="0">
                <a:latin typeface="Segoe UI Symbol" panose="020B0502040204020203" pitchFamily="34" charset="0"/>
                <a:ea typeface="Segoe UI Symbol" panose="020B0502040204020203" pitchFamily="34" charset="0"/>
              </a:rPr>
              <a:t>In order to ensure your security &amp; privacy, no sensitive data is ever saved, stored, or transmitted when you use </a:t>
            </a:r>
            <a:r>
              <a:rPr lang="en-US" b="1" dirty="0" err="1">
                <a:latin typeface="Segoe UI Symbol" panose="020B0502040204020203" pitchFamily="34" charset="0"/>
                <a:ea typeface="Segoe UI Symbol" panose="020B0502040204020203" pitchFamily="34" charset="0"/>
              </a:rPr>
              <a:t>MyEtherWallet</a:t>
            </a:r>
            <a:r>
              <a:rPr lang="en-US" b="1" dirty="0">
                <a:latin typeface="Segoe UI Symbol" panose="020B0502040204020203" pitchFamily="34" charset="0"/>
                <a:ea typeface="Segoe UI Symbol" panose="020B0502040204020203" pitchFamily="34" charset="0"/>
              </a:rPr>
              <a:t>. We only have access to the information that is publicly available on the blockchain.</a:t>
            </a:r>
          </a:p>
          <a:p>
            <a:pPr algn="ctr"/>
            <a:endParaRPr lang="en-US" dirty="0">
              <a:latin typeface="Segoe UI Symbol" panose="020B0502040204020203" pitchFamily="34" charset="0"/>
              <a:ea typeface="Segoe UI Symbol" panose="020B0502040204020203" pitchFamily="34" charset="0"/>
            </a:endParaRPr>
          </a:p>
          <a:p>
            <a:pPr algn="ctr"/>
            <a:r>
              <a:rPr lang="en-US" sz="1200" dirty="0">
                <a:latin typeface="Segoe UI Symbol" panose="020B0502040204020203" pitchFamily="34" charset="0"/>
                <a:ea typeface="Segoe UI Symbol" panose="020B0502040204020203" pitchFamily="34" charset="0"/>
              </a:rPr>
              <a:t>This means </a:t>
            </a:r>
            <a:r>
              <a:rPr lang="en-US" sz="1200" dirty="0" err="1">
                <a:latin typeface="Segoe UI Symbol" panose="020B0502040204020203" pitchFamily="34" charset="0"/>
                <a:ea typeface="Segoe UI Symbol" panose="020B0502040204020203" pitchFamily="34" charset="0"/>
              </a:rPr>
              <a:t>MyEtherWallet</a:t>
            </a:r>
            <a:r>
              <a:rPr lang="en-US" sz="1200" dirty="0">
                <a:latin typeface="Segoe UI Symbol" panose="020B0502040204020203" pitchFamily="34" charset="0"/>
                <a:ea typeface="Segoe UI Symbol" panose="020B0502040204020203" pitchFamily="34" charset="0"/>
              </a:rPr>
              <a:t> CANNOT:</a:t>
            </a:r>
          </a:p>
          <a:p>
            <a:pPr algn="ctr"/>
            <a:endParaRPr lang="en-US" sz="1400" dirty="0">
              <a:latin typeface="Segoe UI Symbol" panose="020B0502040204020203" pitchFamily="34" charset="0"/>
              <a:ea typeface="Segoe UI Symbol" panose="020B0502040204020203" pitchFamily="34" charset="0"/>
            </a:endParaRPr>
          </a:p>
          <a:p>
            <a:pPr algn="ctr"/>
            <a:r>
              <a:rPr lang="en-US" sz="1400" dirty="0">
                <a:latin typeface="Segoe UI Symbol" panose="020B0502040204020203" pitchFamily="34" charset="0"/>
                <a:ea typeface="Segoe UI Symbol" panose="020B0502040204020203" pitchFamily="34" charset="0"/>
              </a:rPr>
              <a:t>Recover your private key / Access you account / Recover or reset your password / Reverse or cancel transactions</a:t>
            </a:r>
          </a:p>
          <a:p>
            <a:pPr algn="ctr"/>
            <a:r>
              <a:rPr lang="en-US" sz="1400" dirty="0">
                <a:latin typeface="Segoe UI Symbol" panose="020B0502040204020203" pitchFamily="34" charset="0"/>
                <a:ea typeface="Segoe UI Symbol" panose="020B0502040204020203" pitchFamily="34" charset="0"/>
              </a:rPr>
              <a:t>Recover your account / Send your ETH or Tokens from one address to another</a:t>
            </a:r>
          </a:p>
          <a:p>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0737" y="2561219"/>
            <a:ext cx="1034152" cy="103355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7047" y="2733183"/>
            <a:ext cx="719151" cy="719151"/>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1386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978964" y="3828957"/>
            <a:ext cx="2303815" cy="369332"/>
          </a:xfrm>
          <a:prstGeom prst="rect">
            <a:avLst/>
          </a:prstGeom>
          <a:noFill/>
        </p:spPr>
        <p:txBody>
          <a:bodyPr wrap="square" rtlCol="0">
            <a:spAutoFit/>
          </a:bodyPr>
          <a:lstStyle/>
          <a:p>
            <a:pPr algn="ctr"/>
            <a:r>
              <a:rPr lang="en-US" dirty="0"/>
              <a:t>You</a:t>
            </a:r>
          </a:p>
        </p:txBody>
      </p:sp>
      <p:sp>
        <p:nvSpPr>
          <p:cNvPr id="2" name="Callout: Line 1"/>
          <p:cNvSpPr/>
          <p:nvPr/>
        </p:nvSpPr>
        <p:spPr>
          <a:xfrm>
            <a:off x="3902478" y="1918321"/>
            <a:ext cx="4730031" cy="2348877"/>
          </a:xfrm>
          <a:prstGeom prst="borderCallout1">
            <a:avLst>
              <a:gd name="adj1" fmla="val 50608"/>
              <a:gd name="adj2" fmla="val -672"/>
              <a:gd name="adj3" fmla="val 50862"/>
              <a:gd name="adj4" fmla="val -27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316" y="2599492"/>
            <a:ext cx="1054583" cy="105458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0365" y="2681489"/>
            <a:ext cx="934256" cy="90830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8973" y="2665158"/>
            <a:ext cx="1163799" cy="116379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7249" y="2535477"/>
            <a:ext cx="1072295" cy="1072295"/>
          </a:xfrm>
          <a:prstGeom prst="rect">
            <a:avLst/>
          </a:prstGeom>
        </p:spPr>
      </p:pic>
      <p:sp>
        <p:nvSpPr>
          <p:cNvPr id="5" name="Rectangle 4"/>
          <p:cNvSpPr/>
          <p:nvPr/>
        </p:nvSpPr>
        <p:spPr>
          <a:xfrm>
            <a:off x="0" y="322165"/>
            <a:ext cx="12192000" cy="923330"/>
          </a:xfrm>
          <a:prstGeom prst="rect">
            <a:avLst/>
          </a:prstGeom>
        </p:spPr>
        <p:txBody>
          <a:bodyPr wrap="square">
            <a:spAutoFit/>
          </a:bodyPr>
          <a:lstStyle/>
          <a:p>
            <a:pPr algn="ctr"/>
            <a:r>
              <a:rPr lang="en-US" dirty="0">
                <a:latin typeface="Segoe UI Symbol" panose="020B0502040204020203" pitchFamily="34" charset="0"/>
                <a:ea typeface="Segoe UI Symbol" panose="020B0502040204020203" pitchFamily="34" charset="0"/>
              </a:rPr>
              <a:t>The user is fully responsible for their account. This means ensuring these funds are stored securely (e.g. a hacker cannot get your key), backed up in an external location (standard operating procedure for any bank or data center), and that you protect your funds moving forward (e.g. being aware &amp; careful of where you enter your private key)</a:t>
            </a:r>
            <a:endParaRPr lang="en-US" dirty="0">
              <a:latin typeface="Segoe UI Symbol" panose="020B0502040204020203" pitchFamily="34" charset="0"/>
              <a:ea typeface="Segoe UI Symbol" panose="020B0502040204020203" pitchFamily="34" charset="0"/>
            </a:endParaRPr>
          </a:p>
        </p:txBody>
      </p:sp>
      <p:cxnSp>
        <p:nvCxnSpPr>
          <p:cNvPr id="7" name="Straight Arrow Connector 6"/>
          <p:cNvCxnSpPr/>
          <p:nvPr/>
        </p:nvCxnSpPr>
        <p:spPr>
          <a:xfrm>
            <a:off x="8896350" y="3105150"/>
            <a:ext cx="62865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8859" y="1804521"/>
            <a:ext cx="1181100" cy="11811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37515" y="3267648"/>
            <a:ext cx="1212444" cy="1212444"/>
          </a:xfrm>
          <a:prstGeom prst="rect">
            <a:avLst/>
          </a:prstGeom>
        </p:spPr>
      </p:pic>
      <p:sp>
        <p:nvSpPr>
          <p:cNvPr id="20" name="Thought Bubble: Cloud 19"/>
          <p:cNvSpPr/>
          <p:nvPr/>
        </p:nvSpPr>
        <p:spPr>
          <a:xfrm rot="263824">
            <a:off x="191333" y="1575593"/>
            <a:ext cx="1575262" cy="1060892"/>
          </a:xfrm>
          <a:prstGeom prst="cloudCallout">
            <a:avLst>
              <a:gd name="adj1" fmla="val 58995"/>
              <a:gd name="adj2" fmla="val 512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72944" y="1804521"/>
            <a:ext cx="2303815" cy="646331"/>
          </a:xfrm>
          <a:prstGeom prst="rect">
            <a:avLst/>
          </a:prstGeom>
          <a:noFill/>
        </p:spPr>
        <p:txBody>
          <a:bodyPr wrap="square" rtlCol="0">
            <a:spAutoFit/>
          </a:bodyPr>
          <a:lstStyle/>
          <a:p>
            <a:pPr algn="ctr"/>
            <a:r>
              <a:rPr lang="en-US" dirty="0">
                <a:solidFill>
                  <a:schemeClr val="bg1"/>
                </a:solidFill>
              </a:rPr>
              <a:t>PHISHING</a:t>
            </a:r>
          </a:p>
          <a:p>
            <a:pPr algn="ctr"/>
            <a:r>
              <a:rPr lang="en-US" dirty="0">
                <a:solidFill>
                  <a:schemeClr val="bg1"/>
                </a:solidFill>
              </a:rPr>
              <a:t>ATTACKS</a:t>
            </a:r>
          </a:p>
        </p:txBody>
      </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96060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835" y="1886945"/>
            <a:ext cx="1034152" cy="1033553"/>
          </a:xfrm>
          <a:prstGeom prst="rect">
            <a:avLst/>
          </a:prstGeom>
        </p:spPr>
      </p:pic>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852680" y="3662933"/>
            <a:ext cx="2303815" cy="369332"/>
          </a:xfrm>
          <a:prstGeom prst="rect">
            <a:avLst/>
          </a:prstGeom>
          <a:noFill/>
        </p:spPr>
        <p:txBody>
          <a:bodyPr wrap="square" rtlCol="0">
            <a:spAutoFit/>
          </a:bodyPr>
          <a:lstStyle/>
          <a:p>
            <a:pPr algn="ctr"/>
            <a:r>
              <a:rPr lang="en-US" dirty="0"/>
              <a:t>You</a:t>
            </a:r>
          </a:p>
        </p:txBody>
      </p:sp>
      <p:sp>
        <p:nvSpPr>
          <p:cNvPr id="2" name="Callout: Line 1"/>
          <p:cNvSpPr/>
          <p:nvPr/>
        </p:nvSpPr>
        <p:spPr>
          <a:xfrm>
            <a:off x="3902478" y="1918321"/>
            <a:ext cx="4730031" cy="2348877"/>
          </a:xfrm>
          <a:prstGeom prst="borderCallout1">
            <a:avLst>
              <a:gd name="adj1" fmla="val 50608"/>
              <a:gd name="adj2" fmla="val -672"/>
              <a:gd name="adj3" fmla="val 50862"/>
              <a:gd name="adj4" fmla="val -27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316" y="2599492"/>
            <a:ext cx="1054583" cy="105458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0365" y="2681489"/>
            <a:ext cx="934256" cy="90830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2689" y="2403722"/>
            <a:ext cx="1163799" cy="116379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7249" y="2535477"/>
            <a:ext cx="1072295" cy="1072295"/>
          </a:xfrm>
          <a:prstGeom prst="rect">
            <a:avLst/>
          </a:prstGeom>
        </p:spPr>
      </p:pic>
      <p:sp>
        <p:nvSpPr>
          <p:cNvPr id="5" name="Rectangle 4"/>
          <p:cNvSpPr/>
          <p:nvPr/>
        </p:nvSpPr>
        <p:spPr>
          <a:xfrm>
            <a:off x="618551" y="709934"/>
            <a:ext cx="10952428" cy="646331"/>
          </a:xfrm>
          <a:prstGeom prst="rect">
            <a:avLst/>
          </a:prstGeom>
        </p:spPr>
        <p:txBody>
          <a:bodyPr wrap="square">
            <a:spAutoFit/>
          </a:bodyPr>
          <a:lstStyle/>
          <a:p>
            <a:pPr algn="ctr"/>
            <a:r>
              <a:rPr lang="en-US" dirty="0">
                <a:latin typeface="Segoe UI Symbol" panose="020B0502040204020203" pitchFamily="34" charset="0"/>
                <a:ea typeface="Segoe UI Symbol" panose="020B0502040204020203" pitchFamily="34" charset="0"/>
              </a:rPr>
              <a:t>As long as you are capable of securing your sensitive information and are smart about avoiding phishing attacks, your experience with </a:t>
            </a:r>
            <a:r>
              <a:rPr lang="en-US" dirty="0" err="1">
                <a:latin typeface="Segoe UI Symbol" panose="020B0502040204020203" pitchFamily="34" charset="0"/>
                <a:ea typeface="Segoe UI Symbol" panose="020B0502040204020203" pitchFamily="34" charset="0"/>
              </a:rPr>
              <a:t>MyEtherWallet</a:t>
            </a:r>
            <a:r>
              <a:rPr lang="en-US" dirty="0">
                <a:latin typeface="Segoe UI Symbol" panose="020B0502040204020203" pitchFamily="34" charset="0"/>
                <a:ea typeface="Segoe UI Symbol" panose="020B0502040204020203" pitchFamily="34" charset="0"/>
              </a:rPr>
              <a:t> and Blockchain technology will be a happy one. </a:t>
            </a:r>
            <a:endParaRPr lang="en-US" dirty="0">
              <a:latin typeface="Segoe UI Symbol" panose="020B0502040204020203" pitchFamily="34" charset="0"/>
              <a:ea typeface="Segoe UI Symbol" panose="020B0502040204020203" pitchFamily="34" charset="0"/>
            </a:endParaRPr>
          </a:p>
        </p:txBody>
      </p:sp>
      <p:cxnSp>
        <p:nvCxnSpPr>
          <p:cNvPr id="7" name="Straight Arrow Connector 6"/>
          <p:cNvCxnSpPr/>
          <p:nvPr/>
        </p:nvCxnSpPr>
        <p:spPr>
          <a:xfrm>
            <a:off x="8896350" y="3105150"/>
            <a:ext cx="62865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0020" y="4143718"/>
            <a:ext cx="1181100" cy="11811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143" y="4162863"/>
            <a:ext cx="1212444" cy="1212444"/>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8704" y="2405633"/>
            <a:ext cx="1257300" cy="1257300"/>
          </a:xfrm>
          <a:prstGeom prst="rect">
            <a:avLst/>
          </a:prstGeom>
        </p:spPr>
      </p:pic>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00821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81026" y="5753100"/>
            <a:ext cx="3862524" cy="795075"/>
          </a:xfrm>
          <a:solidFill>
            <a:schemeClr val="bg1">
              <a:lumMod val="50000"/>
            </a:schemeClr>
          </a:solidFill>
        </p:spPr>
        <p:txBody>
          <a:bodyPr>
            <a:normAutofit fontScale="77500" lnSpcReduction="20000"/>
          </a:bodyPr>
          <a:lstStyle/>
          <a:p>
            <a:r>
              <a:rPr lang="en-US" dirty="0"/>
              <a:t>I’m ready!</a:t>
            </a:r>
          </a:p>
          <a:p>
            <a:r>
              <a:rPr lang="en-US" dirty="0"/>
              <a:t>Let’s generate My(NEW)</a:t>
            </a:r>
            <a:r>
              <a:rPr lang="en-US" dirty="0" err="1"/>
              <a:t>EtherWallet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329" y="318712"/>
            <a:ext cx="4870876" cy="2307257"/>
          </a:xfrm>
          <a:prstGeom prst="rect">
            <a:avLst/>
          </a:prstGeom>
        </p:spPr>
      </p:pic>
      <p:sp>
        <p:nvSpPr>
          <p:cNvPr id="8" name="Subtitle 2"/>
          <p:cNvSpPr txBox="1">
            <a:spLocks/>
          </p:cNvSpPr>
          <p:nvPr/>
        </p:nvSpPr>
        <p:spPr>
          <a:xfrm>
            <a:off x="7709619" y="5911302"/>
            <a:ext cx="2942493" cy="478669"/>
          </a:xfrm>
          <a:prstGeom prst="rect">
            <a:avLst/>
          </a:prstGeom>
          <a:solidFill>
            <a:schemeClr val="bg1">
              <a:lumMod val="50000"/>
            </a:schemeClr>
          </a:solidFill>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Unsure, Take me to KB/HC/Support</a:t>
            </a:r>
          </a:p>
        </p:txBody>
      </p:sp>
      <p:sp>
        <p:nvSpPr>
          <p:cNvPr id="7"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endParaRPr lang="en-US" dirty="0"/>
          </a:p>
        </p:txBody>
      </p:sp>
      <p:sp>
        <p:nvSpPr>
          <p:cNvPr id="9" name="Rectangle 8"/>
          <p:cNvSpPr/>
          <p:nvPr/>
        </p:nvSpPr>
        <p:spPr>
          <a:xfrm>
            <a:off x="1365624" y="3281877"/>
            <a:ext cx="9458282" cy="369332"/>
          </a:xfrm>
          <a:prstGeom prst="rect">
            <a:avLst/>
          </a:prstGeom>
        </p:spPr>
        <p:txBody>
          <a:bodyPr wrap="square">
            <a:spAutoFit/>
          </a:bodyPr>
          <a:lstStyle/>
          <a:p>
            <a:pPr algn="ctr"/>
            <a:r>
              <a:rPr lang="en-US" dirty="0"/>
              <a:t>. </a:t>
            </a:r>
            <a:endParaRPr lang="en-US" dirty="0"/>
          </a:p>
        </p:txBody>
      </p:sp>
      <p:sp>
        <p:nvSpPr>
          <p:cNvPr id="10" name="Rectangle 9"/>
          <p:cNvSpPr/>
          <p:nvPr/>
        </p:nvSpPr>
        <p:spPr>
          <a:xfrm>
            <a:off x="80826" y="2932248"/>
            <a:ext cx="12111174" cy="1477328"/>
          </a:xfrm>
          <a:prstGeom prst="rect">
            <a:avLst/>
          </a:prstGeom>
        </p:spPr>
        <p:txBody>
          <a:bodyPr wrap="square">
            <a:spAutoFit/>
          </a:bodyPr>
          <a:lstStyle/>
          <a:p>
            <a:pPr algn="ctr"/>
            <a:r>
              <a:rPr lang="en-US" dirty="0">
                <a:latin typeface="Segoe UI Symbol" panose="020B0502040204020203" pitchFamily="34" charset="0"/>
                <a:ea typeface="Segoe UI Symbol" panose="020B0502040204020203" pitchFamily="34" charset="0"/>
              </a:rPr>
              <a:t>Thank you for your going through our Overview!!</a:t>
            </a:r>
          </a:p>
          <a:p>
            <a:pPr algn="ctr"/>
            <a:endParaRPr lang="en-US" dirty="0">
              <a:latin typeface="Segoe UI Symbol" panose="020B0502040204020203" pitchFamily="34" charset="0"/>
              <a:ea typeface="Segoe UI Symbol" panose="020B0502040204020203" pitchFamily="34" charset="0"/>
            </a:endParaRPr>
          </a:p>
          <a:p>
            <a:pPr algn="ctr"/>
            <a:r>
              <a:rPr lang="en-US" dirty="0">
                <a:latin typeface="Segoe UI Symbol" panose="020B0502040204020203" pitchFamily="34" charset="0"/>
                <a:ea typeface="Segoe UI Symbol" panose="020B0502040204020203" pitchFamily="34" charset="0"/>
              </a:rPr>
              <a:t>if you are ready to generate a new wallet, click below.</a:t>
            </a:r>
          </a:p>
          <a:p>
            <a:pPr algn="ctr"/>
            <a:endParaRPr lang="en-US" dirty="0">
              <a:latin typeface="Segoe UI Symbol" panose="020B0502040204020203" pitchFamily="34" charset="0"/>
              <a:ea typeface="Segoe UI Symbol" panose="020B0502040204020203" pitchFamily="34" charset="0"/>
            </a:endParaRPr>
          </a:p>
          <a:p>
            <a:pPr algn="ctr"/>
            <a:r>
              <a:rPr lang="en-US" sz="1600" dirty="0">
                <a:latin typeface="Segoe UI Symbol" panose="020B0502040204020203" pitchFamily="34" charset="0"/>
                <a:ea typeface="Segoe UI Symbol" panose="020B0502040204020203" pitchFamily="34" charset="0"/>
              </a:rPr>
              <a:t>If you are still unsure, visit our KB/Help Center for additional information or contact a third party to handle your transactions</a:t>
            </a:r>
            <a:r>
              <a:rPr lang="en-US" dirty="0"/>
              <a:t>.</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9119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1235" y="1285406"/>
            <a:ext cx="12191999" cy="2677656"/>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Thank you for visiting </a:t>
            </a:r>
            <a:r>
              <a:rPr lang="en-US" dirty="0" err="1">
                <a:latin typeface="Segoe UI Symbol" panose="020B0502040204020203" pitchFamily="34" charset="0"/>
                <a:ea typeface="Segoe UI Symbol" panose="020B0502040204020203" pitchFamily="34" charset="0"/>
              </a:rPr>
              <a:t>MyEtherWallet</a:t>
            </a:r>
            <a:r>
              <a:rPr lang="en-US" dirty="0">
                <a:latin typeface="Segoe UI Symbol" panose="020B0502040204020203" pitchFamily="34" charset="0"/>
                <a:ea typeface="Segoe UI Symbol" panose="020B0502040204020203" pitchFamily="34" charset="0"/>
              </a:rPr>
              <a:t>!</a:t>
            </a:r>
          </a:p>
          <a:p>
            <a:pPr algn="ctr"/>
            <a:endParaRPr lang="en-US" dirty="0">
              <a:latin typeface="Segoe UI Symbol" panose="020B0502040204020203" pitchFamily="34" charset="0"/>
              <a:ea typeface="Segoe UI Symbol" panose="020B0502040204020203" pitchFamily="34" charset="0"/>
            </a:endParaRPr>
          </a:p>
          <a:p>
            <a:pPr algn="ctr"/>
            <a:r>
              <a:rPr lang="en-US" dirty="0">
                <a:latin typeface="Segoe UI Symbol" panose="020B0502040204020203" pitchFamily="34" charset="0"/>
                <a:ea typeface="Segoe UI Symbol" panose="020B0502040204020203" pitchFamily="34" charset="0"/>
              </a:rPr>
              <a:t>We will guide you through the Generate a Wallet Process and even assist you with a test transaction, but for now…</a:t>
            </a:r>
          </a:p>
          <a:p>
            <a:pPr algn="ctr"/>
            <a:endParaRPr lang="en-US" dirty="0">
              <a:latin typeface="Segoe UI Symbol" panose="020B0502040204020203" pitchFamily="34" charset="0"/>
              <a:ea typeface="Segoe UI Symbol" panose="020B0502040204020203" pitchFamily="34" charset="0"/>
            </a:endParaRPr>
          </a:p>
          <a:p>
            <a:pPr algn="ctr"/>
            <a:r>
              <a:rPr lang="en-US" dirty="0">
                <a:latin typeface="Segoe UI Symbol" panose="020B0502040204020203" pitchFamily="34" charset="0"/>
                <a:ea typeface="Segoe UI Symbol" panose="020B0502040204020203" pitchFamily="34" charset="0"/>
              </a:rPr>
              <a:t>…let’s get you acquainted with how </a:t>
            </a:r>
            <a:r>
              <a:rPr lang="en-US" dirty="0" err="1">
                <a:latin typeface="Segoe UI Symbol" panose="020B0502040204020203" pitchFamily="34" charset="0"/>
                <a:ea typeface="Segoe UI Symbol" panose="020B0502040204020203" pitchFamily="34" charset="0"/>
              </a:rPr>
              <a:t>MyEtherWallet</a:t>
            </a:r>
            <a:r>
              <a:rPr lang="en-US" dirty="0">
                <a:latin typeface="Segoe UI Symbol" panose="020B0502040204020203" pitchFamily="34" charset="0"/>
                <a:ea typeface="Segoe UI Symbol" panose="020B0502040204020203" pitchFamily="34" charset="0"/>
              </a:rPr>
              <a:t> works</a:t>
            </a:r>
            <a:r>
              <a:rPr lang="en-US" dirty="0"/>
              <a:t>.</a:t>
            </a:r>
          </a:p>
          <a:p>
            <a:pPr algn="ctr"/>
            <a:endParaRPr lang="en-US" dirty="0"/>
          </a:p>
          <a:p>
            <a:pPr algn="ctr"/>
            <a:endParaRPr lang="en-US" dirty="0"/>
          </a:p>
          <a:p>
            <a:pPr algn="ctr"/>
            <a:endParaRPr lang="en-US" sz="1400" i="1" dirty="0"/>
          </a:p>
          <a:p>
            <a:pPr algn="ctr"/>
            <a:r>
              <a:rPr lang="en-US" sz="1400" i="1" dirty="0"/>
              <a:t>I’m sure you have lots of questions like…”What is a blockchain”</a:t>
            </a:r>
          </a:p>
          <a:p>
            <a:pPr algn="ctr"/>
            <a:r>
              <a:rPr lang="en-US" sz="1400" i="1" dirty="0"/>
              <a:t>You can explore that and more later in our Knowledge Base/Help Center</a:t>
            </a:r>
          </a:p>
        </p:txBody>
      </p:sp>
      <p:sp>
        <p:nvSpPr>
          <p:cNvPr id="9"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Next</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56417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0" y="744883"/>
            <a:ext cx="12192000" cy="141577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So more than likely, you are here to generate a wallet so that you can send/receive cryptocurrency.</a:t>
            </a:r>
          </a:p>
          <a:p>
            <a:pPr algn="ctr"/>
            <a:endParaRPr lang="en-US" dirty="0">
              <a:latin typeface="Segoe UI Symbol" panose="020B0502040204020203" pitchFamily="34" charset="0"/>
              <a:ea typeface="Segoe UI Symbol" panose="020B0502040204020203" pitchFamily="34" charset="0"/>
            </a:endParaRPr>
          </a:p>
          <a:p>
            <a:pPr algn="ctr"/>
            <a:r>
              <a:rPr lang="en-US" sz="1400" i="1" dirty="0" err="1">
                <a:latin typeface="Segoe UI Symbol" panose="020B0502040204020203" pitchFamily="34" charset="0"/>
                <a:ea typeface="Segoe UI Symbol" panose="020B0502040204020203" pitchFamily="34" charset="0"/>
              </a:rPr>
              <a:t>Ethereum</a:t>
            </a:r>
            <a:r>
              <a:rPr lang="en-US" sz="1400" i="1" dirty="0">
                <a:latin typeface="Segoe UI Symbol" panose="020B0502040204020203" pitchFamily="34" charset="0"/>
                <a:ea typeface="Segoe UI Symbol" panose="020B0502040204020203" pitchFamily="34" charset="0"/>
              </a:rPr>
              <a:t> is similar to Bitcoin, but not exactly.  Learn more about it after this overview in our Knowledge Base/Help Center</a:t>
            </a:r>
          </a:p>
          <a:p>
            <a:pPr algn="ctr"/>
            <a:endParaRPr lang="en-US" dirty="0">
              <a:latin typeface="Segoe UI Symbol" panose="020B0502040204020203" pitchFamily="34" charset="0"/>
              <a:ea typeface="Segoe UI Symbol" panose="020B0502040204020203" pitchFamily="34" charset="0"/>
            </a:endParaRPr>
          </a:p>
          <a:p>
            <a:pPr algn="ctr"/>
            <a:endParaRPr lang="en-US" dirty="0"/>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9720" y="2571571"/>
            <a:ext cx="1163799" cy="116379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2019995"/>
            <a:ext cx="2266950" cy="226695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90" y="2754221"/>
            <a:ext cx="971550" cy="971550"/>
          </a:xfrm>
          <a:prstGeom prst="rect">
            <a:avLst/>
          </a:prstGeom>
        </p:spPr>
      </p:pic>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60422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683" y="2267601"/>
            <a:ext cx="1034152" cy="1033553"/>
          </a:xfrm>
          <a:prstGeom prst="rect">
            <a:avLst/>
          </a:prstGeom>
        </p:spPr>
      </p:pic>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2804495" y="981118"/>
            <a:ext cx="6580540" cy="923330"/>
          </a:xfrm>
          <a:prstGeom prst="rect">
            <a:avLst/>
          </a:prstGeom>
          <a:noFill/>
        </p:spPr>
        <p:txBody>
          <a:bodyPr wrap="square" rtlCol="0">
            <a:spAutoFit/>
          </a:bodyPr>
          <a:lstStyle/>
          <a:p>
            <a:pPr algn="ctr"/>
            <a:r>
              <a:rPr lang="en-US" dirty="0" err="1">
                <a:latin typeface="Segoe UI Symbol" panose="020B0502040204020203" pitchFamily="34" charset="0"/>
                <a:ea typeface="Segoe UI Symbol" panose="020B0502040204020203" pitchFamily="34" charset="0"/>
              </a:rPr>
              <a:t>MyEtherWallet</a:t>
            </a:r>
            <a:r>
              <a:rPr lang="en-US" dirty="0">
                <a:latin typeface="Segoe UI Symbol" panose="020B0502040204020203" pitchFamily="34" charset="0"/>
                <a:ea typeface="Segoe UI Symbol" panose="020B0502040204020203" pitchFamily="34" charset="0"/>
              </a:rPr>
              <a:t> provides you with an easy-to-use interface that safely and securely interacts with the </a:t>
            </a:r>
            <a:r>
              <a:rPr lang="en-US" dirty="0" err="1">
                <a:latin typeface="Segoe UI Symbol" panose="020B0502040204020203" pitchFamily="34" charset="0"/>
                <a:ea typeface="Segoe UI Symbol" panose="020B0502040204020203" pitchFamily="34" charset="0"/>
              </a:rPr>
              <a:t>Ethereum</a:t>
            </a:r>
            <a:r>
              <a:rPr lang="en-US" dirty="0">
                <a:latin typeface="Segoe UI Symbol" panose="020B0502040204020203" pitchFamily="34" charset="0"/>
                <a:ea typeface="Segoe UI Symbol" panose="020B0502040204020203" pitchFamily="34" charset="0"/>
              </a:rPr>
              <a:t> blockchain.</a:t>
            </a:r>
          </a:p>
          <a:p>
            <a:pPr algn="ctr"/>
            <a:endParaRPr lang="en-US" dirty="0"/>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9720" y="2571571"/>
            <a:ext cx="1163799" cy="116379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2019995"/>
            <a:ext cx="2266950" cy="226695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8990" y="2754221"/>
            <a:ext cx="971550" cy="97155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8952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1140942" y="1257875"/>
            <a:ext cx="9907646"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Now let’s take a quick look at something you are familiar with, the traditional bank.</a:t>
            </a:r>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0" y="3087269"/>
            <a:ext cx="12191999" cy="738664"/>
          </a:xfrm>
          <a:prstGeom prst="rect">
            <a:avLst/>
          </a:prstGeom>
          <a:noFill/>
        </p:spPr>
        <p:txBody>
          <a:bodyPr wrap="square" rtlCol="0">
            <a:spAutoFit/>
          </a:bodyPr>
          <a:lstStyle/>
          <a:p>
            <a:pPr algn="ctr"/>
            <a:r>
              <a:rPr lang="en-US" sz="1400" i="1" dirty="0"/>
              <a:t>62% of the worlds Adult Population has a bank account.</a:t>
            </a:r>
          </a:p>
          <a:p>
            <a:pPr algn="ctr"/>
            <a:endParaRPr lang="en-US" sz="1400" i="1" dirty="0"/>
          </a:p>
          <a:p>
            <a:pPr algn="ctr"/>
            <a:r>
              <a:rPr lang="en-US" sz="1400" i="1" dirty="0"/>
              <a:t>93% of American Households have a bank account.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914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1140942" y="1257875"/>
            <a:ext cx="9907646" cy="369332"/>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Traditional Currency/Banking Systems require a centralized point, in this case a traditional bank.</a:t>
            </a:r>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4942856" y="3572562"/>
            <a:ext cx="2303815" cy="369332"/>
          </a:xfrm>
          <a:prstGeom prst="rect">
            <a:avLst/>
          </a:prstGeom>
          <a:noFill/>
        </p:spPr>
        <p:txBody>
          <a:bodyPr wrap="square" rtlCol="0">
            <a:spAutoFit/>
          </a:bodyPr>
          <a:lstStyle/>
          <a:p>
            <a:pPr algn="ctr"/>
            <a:r>
              <a:rPr lang="en-US" dirty="0"/>
              <a:t>Traditional Bank</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8065" y="2257851"/>
            <a:ext cx="1053399" cy="105339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1828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0" y="531055"/>
            <a:ext cx="12192000" cy="923330"/>
          </a:xfrm>
          <a:prstGeom prst="rect">
            <a:avLst/>
          </a:prstGeom>
          <a:noFill/>
        </p:spPr>
        <p:txBody>
          <a:bodyPr wrap="square" rtlCol="0">
            <a:spAutoFit/>
          </a:bodyPr>
          <a:lstStyle/>
          <a:p>
            <a:pPr algn="ctr"/>
            <a:endParaRPr lang="en-US" dirty="0"/>
          </a:p>
          <a:p>
            <a:pPr algn="ctr"/>
            <a:r>
              <a:rPr lang="en-US" dirty="0">
                <a:latin typeface="Segoe UI Symbol" panose="020B0502040204020203" pitchFamily="34" charset="0"/>
                <a:ea typeface="Segoe UI Symbol" panose="020B0502040204020203" pitchFamily="34" charset="0"/>
              </a:rPr>
              <a:t>The “centralized” bank controls your personal/confidential information, account passwords and login information and ultimately, they partially control your money…with high fees to manage your account.</a:t>
            </a:r>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973454" y="3619460"/>
            <a:ext cx="2303815" cy="369332"/>
          </a:xfrm>
          <a:prstGeom prst="rect">
            <a:avLst/>
          </a:prstGeom>
          <a:noFill/>
        </p:spPr>
        <p:txBody>
          <a:bodyPr wrap="square" rtlCol="0">
            <a:spAutoFit/>
          </a:bodyPr>
          <a:lstStyle/>
          <a:p>
            <a:pPr algn="ctr"/>
            <a:r>
              <a:rPr lang="en-US" dirty="0"/>
              <a:t>Traditional Bank</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663" y="2566061"/>
            <a:ext cx="1053399" cy="1053399"/>
          </a:xfrm>
          <a:prstGeom prst="rect">
            <a:avLst/>
          </a:prstGeom>
        </p:spPr>
      </p:pic>
      <p:sp>
        <p:nvSpPr>
          <p:cNvPr id="2" name="Callout: Line 1"/>
          <p:cNvSpPr/>
          <p:nvPr/>
        </p:nvSpPr>
        <p:spPr>
          <a:xfrm>
            <a:off x="3902478" y="1918321"/>
            <a:ext cx="4730031" cy="2348877"/>
          </a:xfrm>
          <a:prstGeom prst="borderCallout1">
            <a:avLst>
              <a:gd name="adj1" fmla="val 50608"/>
              <a:gd name="adj2" fmla="val -672"/>
              <a:gd name="adj3" fmla="val 50862"/>
              <a:gd name="adj4" fmla="val -27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0201" y="3135642"/>
            <a:ext cx="1054583" cy="1054583"/>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0364" y="2072830"/>
            <a:ext cx="934256" cy="908304"/>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3357" y="2482253"/>
            <a:ext cx="1163799" cy="1163799"/>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4007" y="2590638"/>
            <a:ext cx="1072295" cy="1072295"/>
          </a:xfrm>
          <a:prstGeom prst="rect">
            <a:avLst/>
          </a:prstGeom>
        </p:spPr>
      </p:pic>
      <p:sp>
        <p:nvSpPr>
          <p:cNvPr id="17" name="TextBox 16"/>
          <p:cNvSpPr txBox="1"/>
          <p:nvPr/>
        </p:nvSpPr>
        <p:spPr>
          <a:xfrm>
            <a:off x="8802945" y="2535477"/>
            <a:ext cx="1178703" cy="1200329"/>
          </a:xfrm>
          <a:prstGeom prst="rect">
            <a:avLst/>
          </a:prstGeom>
          <a:noFill/>
        </p:spPr>
        <p:txBody>
          <a:bodyPr wrap="square" rtlCol="0">
            <a:spAutoFit/>
          </a:bodyPr>
          <a:lstStyle/>
          <a:p>
            <a:pPr algn="ctr"/>
            <a:r>
              <a:rPr lang="en-US" sz="7200" dirty="0">
                <a:solidFill>
                  <a:schemeClr val="bg1">
                    <a:lumMod val="50000"/>
                  </a:schemeClr>
                </a:solidFill>
              </a:rPr>
              <a:t>+</a:t>
            </a:r>
          </a:p>
        </p:txBody>
      </p:sp>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4891" y="2573756"/>
            <a:ext cx="1162050" cy="1162050"/>
          </a:xfrm>
          <a:prstGeom prst="rect">
            <a:avLst/>
          </a:prstGeom>
        </p:spPr>
      </p:pic>
      <p:pic>
        <p:nvPicPr>
          <p:cNvPr id="21" name="Audio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19608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7" name="TextBox 6"/>
          <p:cNvSpPr txBox="1"/>
          <p:nvPr/>
        </p:nvSpPr>
        <p:spPr>
          <a:xfrm>
            <a:off x="0" y="528354"/>
            <a:ext cx="12192000" cy="923330"/>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Traditional banks are non-transparent and are vulnerable either through bank negligence or criminal activity including</a:t>
            </a:r>
          </a:p>
          <a:p>
            <a:pPr algn="ctr"/>
            <a:endParaRPr lang="en-US" dirty="0">
              <a:latin typeface="Segoe UI Symbol" panose="020B0502040204020203" pitchFamily="34" charset="0"/>
              <a:ea typeface="Segoe UI Symbol" panose="020B0502040204020203" pitchFamily="34" charset="0"/>
            </a:endParaRPr>
          </a:p>
          <a:p>
            <a:pPr algn="ctr"/>
            <a:r>
              <a:rPr lang="en-US" dirty="0">
                <a:latin typeface="Segoe UI Symbol" panose="020B0502040204020203" pitchFamily="34" charset="0"/>
                <a:ea typeface="Segoe UI Symbol" panose="020B0502040204020203" pitchFamily="34" charset="0"/>
              </a:rPr>
              <a:t>Robbery/Internal Theft – Bank Servers Being Hacked of Information</a:t>
            </a:r>
          </a:p>
        </p:txBody>
      </p:sp>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973454" y="3619460"/>
            <a:ext cx="2303815" cy="369332"/>
          </a:xfrm>
          <a:prstGeom prst="rect">
            <a:avLst/>
          </a:prstGeom>
          <a:noFill/>
        </p:spPr>
        <p:txBody>
          <a:bodyPr wrap="square" rtlCol="0">
            <a:spAutoFit/>
          </a:bodyPr>
          <a:lstStyle/>
          <a:p>
            <a:pPr algn="ctr"/>
            <a:r>
              <a:rPr lang="en-US" dirty="0"/>
              <a:t>Traditional Bank</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663" y="2566061"/>
            <a:ext cx="1053399" cy="1053399"/>
          </a:xfrm>
          <a:prstGeom prst="rect">
            <a:avLst/>
          </a:prstGeom>
        </p:spPr>
      </p:pic>
      <p:sp>
        <p:nvSpPr>
          <p:cNvPr id="2" name="Callout: Line 1"/>
          <p:cNvSpPr/>
          <p:nvPr/>
        </p:nvSpPr>
        <p:spPr>
          <a:xfrm>
            <a:off x="3902478" y="1918321"/>
            <a:ext cx="4730031" cy="2348877"/>
          </a:xfrm>
          <a:prstGeom prst="borderCallout1">
            <a:avLst>
              <a:gd name="adj1" fmla="val 50608"/>
              <a:gd name="adj2" fmla="val -672"/>
              <a:gd name="adj3" fmla="val 50862"/>
              <a:gd name="adj4" fmla="val -27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0201" y="3135642"/>
            <a:ext cx="1054583" cy="1054583"/>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0364" y="2072830"/>
            <a:ext cx="934256" cy="908304"/>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3357" y="2482253"/>
            <a:ext cx="1163799" cy="1163799"/>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4007" y="2590638"/>
            <a:ext cx="1072295" cy="1072295"/>
          </a:xfrm>
          <a:prstGeom prst="rect">
            <a:avLst/>
          </a:prstGeom>
        </p:spPr>
      </p:pic>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6929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27417" y="6393992"/>
            <a:ext cx="2942493" cy="306612"/>
          </a:xfrm>
          <a:prstGeom prst="rect">
            <a:avLst/>
          </a:prstGeom>
          <a:solidFill>
            <a:schemeClr val="bg1">
              <a:lumMod val="5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FROM “I’M New”</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6958" y="5667051"/>
            <a:ext cx="1034152" cy="1033553"/>
          </a:xfrm>
          <a:prstGeom prst="rect">
            <a:avLst/>
          </a:prstGeom>
        </p:spPr>
      </p:pic>
      <p:sp>
        <p:nvSpPr>
          <p:cNvPr id="8" name="Subtitle 2"/>
          <p:cNvSpPr txBox="1">
            <a:spLocks/>
          </p:cNvSpPr>
          <p:nvPr/>
        </p:nvSpPr>
        <p:spPr>
          <a:xfrm>
            <a:off x="4623519" y="4697861"/>
            <a:ext cx="2942493" cy="478669"/>
          </a:xfrm>
          <a:prstGeom prst="rect">
            <a:avLst/>
          </a:prstGeom>
          <a:solidFill>
            <a:schemeClr val="tx2">
              <a:lumMod val="60000"/>
              <a:lumOff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&lt; </a:t>
            </a:r>
            <a:r>
              <a:rPr lang="en-US" dirty="0" err="1"/>
              <a:t>Prev</a:t>
            </a:r>
            <a:r>
              <a:rPr lang="en-US" dirty="0"/>
              <a:t>     Next&gt;</a:t>
            </a:r>
          </a:p>
        </p:txBody>
      </p:sp>
      <p:sp>
        <p:nvSpPr>
          <p:cNvPr id="9" name="TextBox 8"/>
          <p:cNvSpPr txBox="1"/>
          <p:nvPr/>
        </p:nvSpPr>
        <p:spPr>
          <a:xfrm>
            <a:off x="973454" y="3619460"/>
            <a:ext cx="2303815" cy="369332"/>
          </a:xfrm>
          <a:prstGeom prst="rect">
            <a:avLst/>
          </a:prstGeom>
          <a:noFill/>
        </p:spPr>
        <p:txBody>
          <a:bodyPr wrap="square" rtlCol="0">
            <a:spAutoFit/>
          </a:bodyPr>
          <a:lstStyle/>
          <a:p>
            <a:pPr algn="ctr"/>
            <a:r>
              <a:rPr lang="en-US" dirty="0"/>
              <a:t>Traditional Bank</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663" y="2566061"/>
            <a:ext cx="1053399" cy="1053399"/>
          </a:xfrm>
          <a:prstGeom prst="rect">
            <a:avLst/>
          </a:prstGeom>
        </p:spPr>
      </p:pic>
      <p:sp>
        <p:nvSpPr>
          <p:cNvPr id="2" name="Callout: Line 1"/>
          <p:cNvSpPr/>
          <p:nvPr/>
        </p:nvSpPr>
        <p:spPr>
          <a:xfrm>
            <a:off x="3902478" y="1918321"/>
            <a:ext cx="4730031" cy="2348877"/>
          </a:xfrm>
          <a:prstGeom prst="borderCallout1">
            <a:avLst>
              <a:gd name="adj1" fmla="val 50608"/>
              <a:gd name="adj2" fmla="val -672"/>
              <a:gd name="adj3" fmla="val 50862"/>
              <a:gd name="adj4" fmla="val -27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0201" y="3135642"/>
            <a:ext cx="1054583" cy="1054583"/>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0364" y="2072830"/>
            <a:ext cx="934256" cy="908304"/>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3357" y="2482253"/>
            <a:ext cx="1163799" cy="1163799"/>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4007" y="2590638"/>
            <a:ext cx="1072295" cy="1072295"/>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7563" y="2647078"/>
            <a:ext cx="959413" cy="959413"/>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6925" y="2364394"/>
            <a:ext cx="1435583" cy="1435583"/>
          </a:xfrm>
          <a:prstGeom prst="rect">
            <a:avLst/>
          </a:prstGeom>
        </p:spPr>
      </p:pic>
      <p:sp>
        <p:nvSpPr>
          <p:cNvPr id="17" name="TextBox 16"/>
          <p:cNvSpPr txBox="1"/>
          <p:nvPr/>
        </p:nvSpPr>
        <p:spPr>
          <a:xfrm>
            <a:off x="0" y="528354"/>
            <a:ext cx="12192000" cy="923330"/>
          </a:xfrm>
          <a:prstGeom prst="rect">
            <a:avLst/>
          </a:prstGeom>
          <a:noFill/>
        </p:spPr>
        <p:txBody>
          <a:bodyPr wrap="square" rtlCol="0">
            <a:spAutoFit/>
          </a:bodyPr>
          <a:lstStyle/>
          <a:p>
            <a:pPr algn="ctr"/>
            <a:r>
              <a:rPr lang="en-US" dirty="0">
                <a:latin typeface="Segoe UI Symbol" panose="020B0502040204020203" pitchFamily="34" charset="0"/>
                <a:ea typeface="Segoe UI Symbol" panose="020B0502040204020203" pitchFamily="34" charset="0"/>
              </a:rPr>
              <a:t>Traditional banks are non-transparent and are vulnerable either through bank negligence or criminal activity including</a:t>
            </a:r>
          </a:p>
          <a:p>
            <a:pPr algn="ctr"/>
            <a:endParaRPr lang="en-US" dirty="0">
              <a:latin typeface="Segoe UI Symbol" panose="020B0502040204020203" pitchFamily="34" charset="0"/>
              <a:ea typeface="Segoe UI Symbol" panose="020B0502040204020203" pitchFamily="34" charset="0"/>
            </a:endParaRPr>
          </a:p>
          <a:p>
            <a:pPr algn="ctr"/>
            <a:r>
              <a:rPr lang="en-US" dirty="0">
                <a:latin typeface="Segoe UI Symbol" panose="020B0502040204020203" pitchFamily="34" charset="0"/>
                <a:ea typeface="Segoe UI Symbol" panose="020B0502040204020203" pitchFamily="34" charset="0"/>
              </a:rPr>
              <a:t>Robbery/Internal Theft – Bank Servers Being Hacked of Information</a:t>
            </a:r>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0136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1484</TotalTime>
  <Words>840</Words>
  <Application>Microsoft Office PowerPoint</Application>
  <PresentationFormat>Widescreen</PresentationFormat>
  <Paragraphs>119</Paragraphs>
  <Slides>19</Slides>
  <Notes>0</Notes>
  <HiddenSlides>0</HiddenSlides>
  <MMClips>19</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5" baseType="lpstr">
      <vt:lpstr>Arial</vt:lpstr>
      <vt:lpstr>Calibri</vt:lpstr>
      <vt:lpstr>Calibri Light</vt:lpstr>
      <vt:lpstr>Segoe UI Symbol</vt:lpstr>
      <vt:lpstr>Office Theme</vt:lpstr>
      <vt:lpstr>A free, open-source, client-side interface for generating Ethereum wallets &amp; more.   Interact with the Ethereum blockchain easily &amp; securely.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free, open-source, client-side interface for generating Ethereum wallets &amp; more.   Interact with the Ethereum blockchain easily &amp; securely.</dc:title>
  <dc:creator>George Balolong</dc:creator>
  <cp:lastModifiedBy>George Balolong</cp:lastModifiedBy>
  <cp:revision>54</cp:revision>
  <dcterms:created xsi:type="dcterms:W3CDTF">2017-08-01T23:21:49Z</dcterms:created>
  <dcterms:modified xsi:type="dcterms:W3CDTF">2017-08-03T00:06:08Z</dcterms:modified>
</cp:coreProperties>
</file>